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73" r:id="rId4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大家好，欢迎参加本次柏泽堂古法黑膏保健贴的产品讲解会。今天，我们将一同探寻这款传承古法、融合现代科技的产品背后的故事与智慧。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本次讲解将分为五个部分。首先，我们将从中医的角度理解骨病疼痛。接着，了解柏泽堂黑膏的发展历程。然后，深入探讨产品的独特优势和组方奥秘。最后，为大家详细介绍使用方法和注意事项。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了解中医是如何看待骨病疼痛的。在中医里，颈肩腰腿痛被称为“风寒湿痹症”。其根源在于肝肾不足，又外感风、寒、湿三种邪气，导致经络不通，从而产生疼痛。这就是著名的“不通则痛”和“不荣则痛”理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导致骨病疼痛的原因分为外因和内因。外因包括外力伤害和外感风、寒、湿邪。内因则与肝肾不足、慢性劳损以及年龄、职业密切相关。因此，调理的原则就是“温通”，通过疏通经络、畅行气血，来达到止痛的目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我们今天的主角——蜜炼古法黑膏，正是基于这一理论研发的。中医常说“一两黑膏二两金”，足见其珍贵。它通过透皮吸收，将药物的有效成分直接送达病灶，发挥调气血、通经络、散寒湿、消肿痛的作用。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接下来，让我们一起走进柏泽堂的历史，了解这款黑膏的发展历程。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柏泽堂的历史可以追溯到清代咸丰年间，名医蔡庭芳的家传组方在此落地生根。如今，蔡玉安董事长将家传组方与现代医学相结合，凭借其丰富的临床经验，经过上万次调研和改良，最终研发出了我们今天看到的这款蜜炼老黑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那么，这款蜜炼老黑膏究竟有哪些独特的优势呢？让我们一同揭晓。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产品优势体现在五个方面。首先，我们用天然的蜂蜜、蜂蜡代替了传统的铅丹，安全无忧。其次，古法工艺与现代萃取技术的结合，保证了产品的高效与环保。再者，正宗南阳香油的使用，能引药入经，快速起效。同时，我们传承非遗工艺，匠心熬炼。最后，产品做到了冬不脆夏不淌，贴敷舒适，揭后无残留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我们的工艺优势同样显著。从非遗熬炼工艺，到独特的“五枝搅拌”成膏工艺，再到多重过滤、恒定缓释和恒温涂布等现代技术，每一步都体现了我们对品质的追求，确保了产品的稳定性和有效性。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了解了工艺，我们再来看看组方。我们精选了多种道地药材，协同作用，共同发挥疗效。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例如，千斤拔能强筋壮骨，延胡索善于行气止痛，川芎能活血祛瘀，骨碎补则能补肾强骨。这些药材相互配合，共同起到祛风除湿、活血止痛、强筋壮骨的作用。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接下来，我们将详细介绍如何正确使用这款产品，以及它适用于哪些情况。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我们的产品适用于多种由风、寒、湿引起的疼痛，包括颈椎病、肩周炎、腰椎间盘突出等。无论是关节冷痛、跌打损伤，还是老寒腿、腱鞘炎，都可以使用我们的黑膏进行调理。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使用方法非常简单。只需清洁皮肤后，将膏药贴于疼痛部位即可。根据不同的病症，贴敷的位置也有所不同。例如，颈椎病贴颈肩部，膝关节疼痛贴膝关节周围。建议最少贴2-3贴，效果更佳。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使用后可能会出现各种反应，这都是正常的。比如感觉热，是在疏通经络；感觉火辣，是寒气重；出水则是湿气重。即使没有感觉，药效也依然在发挥作用。取下膏药后，观察其表面，有坑代表寒气大，有水汽代表湿气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最后，我们必须强调注意事项。扭挫伤24小时内、开放性伤口、滑膜炎急性期等情况禁用。孕妇、哺乳期妇女、未成年人以及严重肝肾功能损伤患者也在禁忌范围内。请务必仔细阅读说明书。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感谢大家的聆听。柏泽堂古法黑膏保健贴，传承古法智慧，融合现代科技，致力于为您的健康保驾护航。谢谢！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image" Target="../media/image4.png"/><Relationship Id="rId5" Type="http://schemas.openxmlformats.org/officeDocument/2006/relationships/image" Target="../media/image5.svg"/><Relationship Id="rId6" Type="http://schemas.openxmlformats.org/officeDocument/2006/relationships/tags" Target="../tags/tag3.xml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image" Target="../media/image6.png"/><Relationship Id="rId11" Type="http://schemas.openxmlformats.org/officeDocument/2006/relationships/image" Target="../media/image7.svg"/><Relationship Id="rId12" Type="http://schemas.openxmlformats.org/officeDocument/2006/relationships/tags" Target="../tags/tag7.xml"/><Relationship Id="rId13" Type="http://schemas.openxmlformats.org/officeDocument/2006/relationships/tags" Target="../tags/tag8.xml"/><Relationship Id="rId14" Type="http://schemas.openxmlformats.org/officeDocument/2006/relationships/slideLayout" Target="../slideLayouts/slideLayout12.xml"/><Relationship Id="rId1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8.png"/><Relationship Id="rId3" Type="http://schemas.openxmlformats.org/officeDocument/2006/relationships/image" Target="../media/image9.svg"/><Relationship Id="rId4" Type="http://schemas.openxmlformats.org/officeDocument/2006/relationships/image" Target="../media/image10.png"/><Relationship Id="rId5" Type="http://schemas.openxmlformats.org/officeDocument/2006/relationships/image" Target="../media/image11.svg"/><Relationship Id="rId6" Type="http://schemas.openxmlformats.org/officeDocument/2006/relationships/image" Target="../media/image12.png"/><Relationship Id="rId7" Type="http://schemas.openxmlformats.org/officeDocument/2006/relationships/image" Target="../media/image13.svg"/><Relationship Id="rId8" Type="http://schemas.openxmlformats.org/officeDocument/2006/relationships/image" Target="../media/image14.png"/><Relationship Id="rId9" Type="http://schemas.openxmlformats.org/officeDocument/2006/relationships/image" Target="../media/image15.svg"/><Relationship Id="rId10" Type="http://schemas.openxmlformats.org/officeDocument/2006/relationships/slideLayout" Target="../slideLayouts/slideLayout12.xml"/><Relationship Id="rId11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16.jpeg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image" Target="../media/image17.jpeg"/><Relationship Id="rId6" Type="http://schemas.openxmlformats.org/officeDocument/2006/relationships/tags" Target="../tags/tag11.xml"/><Relationship Id="rId7" Type="http://schemas.openxmlformats.org/officeDocument/2006/relationships/tags" Target="../tags/tag12.xml"/><Relationship Id="rId8" Type="http://schemas.openxmlformats.org/officeDocument/2006/relationships/tags" Target="../tags/tag13.xml"/><Relationship Id="rId9" Type="http://schemas.openxmlformats.org/officeDocument/2006/relationships/image" Target="../media/image18.jpeg"/><Relationship Id="rId10" Type="http://schemas.openxmlformats.org/officeDocument/2006/relationships/tags" Target="../tags/tag14.xml"/><Relationship Id="rId11" Type="http://schemas.openxmlformats.org/officeDocument/2006/relationships/tags" Target="../tags/tag15.xml"/><Relationship Id="rId12" Type="http://schemas.openxmlformats.org/officeDocument/2006/relationships/tags" Target="../tags/tag16.xml"/><Relationship Id="rId13" Type="http://schemas.openxmlformats.org/officeDocument/2006/relationships/image" Target="../media/image8.png"/><Relationship Id="rId14" Type="http://schemas.openxmlformats.org/officeDocument/2006/relationships/image" Target="../media/image9.svg"/><Relationship Id="rId15" Type="http://schemas.openxmlformats.org/officeDocument/2006/relationships/tags" Target="../tags/tag17.xml"/><Relationship Id="rId16" Type="http://schemas.openxmlformats.org/officeDocument/2006/relationships/slideLayout" Target="../slideLayouts/slideLayout12.xml"/><Relationship Id="rId17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14.png"/><Relationship Id="rId3" Type="http://schemas.openxmlformats.org/officeDocument/2006/relationships/image" Target="../media/image15.svg"/><Relationship Id="rId4" Type="http://schemas.openxmlformats.org/officeDocument/2006/relationships/image" Target="../media/image19.png"/><Relationship Id="rId5" Type="http://schemas.openxmlformats.org/officeDocument/2006/relationships/image" Target="../media/image20.svg"/><Relationship Id="rId6" Type="http://schemas.openxmlformats.org/officeDocument/2006/relationships/image" Target="../media/image21.png"/><Relationship Id="rId7" Type="http://schemas.openxmlformats.org/officeDocument/2006/relationships/image" Target="../media/image22.svg"/><Relationship Id="rId8" Type="http://schemas.openxmlformats.org/officeDocument/2006/relationships/image" Target="../media/image23.png"/><Relationship Id="rId9" Type="http://schemas.openxmlformats.org/officeDocument/2006/relationships/image" Target="../media/image24.svg"/><Relationship Id="rId10" Type="http://schemas.openxmlformats.org/officeDocument/2006/relationships/image" Target="../media/image25.png"/><Relationship Id="rId11" Type="http://schemas.openxmlformats.org/officeDocument/2006/relationships/image" Target="../media/image26.svg"/><Relationship Id="rId12" Type="http://schemas.openxmlformats.org/officeDocument/2006/relationships/slideLayout" Target="../slideLayouts/slideLayout12.xml"/><Relationship Id="rId1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27.png"/><Relationship Id="rId3" Type="http://schemas.openxmlformats.org/officeDocument/2006/relationships/image" Target="../media/image28.svg"/><Relationship Id="rId4" Type="http://schemas.openxmlformats.org/officeDocument/2006/relationships/image" Target="../media/image6.png"/><Relationship Id="rId5" Type="http://schemas.openxmlformats.org/officeDocument/2006/relationships/image" Target="../media/image7.svg"/><Relationship Id="rId6" Type="http://schemas.openxmlformats.org/officeDocument/2006/relationships/image" Target="../media/image29.png"/><Relationship Id="rId7" Type="http://schemas.openxmlformats.org/officeDocument/2006/relationships/image" Target="../media/image30.svg"/><Relationship Id="rId8" Type="http://schemas.openxmlformats.org/officeDocument/2006/relationships/image" Target="../media/image31.png"/><Relationship Id="rId9" Type="http://schemas.openxmlformats.org/officeDocument/2006/relationships/image" Target="../media/image32.svg"/><Relationship Id="rId10" Type="http://schemas.openxmlformats.org/officeDocument/2006/relationships/image" Target="../media/image33.png"/><Relationship Id="rId11" Type="http://schemas.openxmlformats.org/officeDocument/2006/relationships/image" Target="../media/image34.svg"/><Relationship Id="rId12" Type="http://schemas.openxmlformats.org/officeDocument/2006/relationships/slideLayout" Target="../slideLayouts/slideLayout12.xml"/><Relationship Id="rId1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6" Type="http://schemas.openxmlformats.org/officeDocument/2006/relationships/image" Target="../media/image39.jpeg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5" Type="http://schemas.openxmlformats.org/officeDocument/2006/relationships/image" Target="../media/image43.jpeg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4.png"/><Relationship Id="rId3" Type="http://schemas.openxmlformats.org/officeDocument/2006/relationships/image" Target="../media/image45.svg"/><Relationship Id="rId4" Type="http://schemas.openxmlformats.org/officeDocument/2006/relationships/image" Target="../media/image46.png"/><Relationship Id="rId5" Type="http://schemas.openxmlformats.org/officeDocument/2006/relationships/image" Target="../media/image47.svg"/><Relationship Id="rId6" Type="http://schemas.openxmlformats.org/officeDocument/2006/relationships/image" Target="../media/image48.png"/><Relationship Id="rId7" Type="http://schemas.openxmlformats.org/officeDocument/2006/relationships/image" Target="../media/image49.svg"/><Relationship Id="rId8" Type="http://schemas.openxmlformats.org/officeDocument/2006/relationships/image" Target="../media/image50.png"/><Relationship Id="rId9" Type="http://schemas.openxmlformats.org/officeDocument/2006/relationships/image" Target="../media/image51.svg"/><Relationship Id="rId10" Type="http://schemas.openxmlformats.org/officeDocument/2006/relationships/image" Target="../media/image52.png"/><Relationship Id="rId11" Type="http://schemas.openxmlformats.org/officeDocument/2006/relationships/image" Target="../media/image53.svg"/><Relationship Id="rId12" Type="http://schemas.openxmlformats.org/officeDocument/2006/relationships/image" Target="../media/image54.png"/><Relationship Id="rId13" Type="http://schemas.openxmlformats.org/officeDocument/2006/relationships/image" Target="../media/image55.svg"/><Relationship Id="rId14" Type="http://schemas.openxmlformats.org/officeDocument/2006/relationships/slideLayout" Target="../slideLayouts/slideLayout12.xml"/><Relationship Id="rId1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56.png"/><Relationship Id="rId3" Type="http://schemas.openxmlformats.org/officeDocument/2006/relationships/image" Target="../media/image57.svg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08000" y="508000"/>
            <a:ext cx="558800" cy="558800"/>
          </a:xfrm>
          <a:prstGeom prst="roundRect">
            <a:avLst>
              <a:gd name="adj" fmla="val 0"/>
            </a:avLst>
          </a:prstGeom>
          <a:solidFill>
            <a:srgbClr val="A8383B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5588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FFFFFF">
                    <a:alpha val="94902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ТРАДИЦИИ МАСТЕРСТВА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1236345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5356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BAIZETANG (Байзэтан)</a:t>
            </a:r>
            <a:endParaRPr lang="en-US" sz="7200" b="1" i="0" u="none" strike="noStrike">
              <a:solidFill>
                <a:srgbClr val="2E4638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88265" y="268224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83" b="1" i="0" u="none" strike="noStrike">
                <a:solidFill>
                  <a:srgbClr val="2E4638">
                    <a:alpha val="85098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Традиционный чёрный оздоровительный пластырь</a:t>
            </a:r>
            <a:endParaRPr lang="en-US" sz="2800" b="1" i="0" u="none" strike="noStrike">
              <a:solidFill>
                <a:srgbClr val="2E4638">
                  <a:alpha val="85098"/>
                </a:srgbClr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016000" y="5715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190" b="0" i="0" u="none" strike="noStrike">
                <a:solidFill>
                  <a:schemeClr val="tx1">
                    <a:alpha val="80000"/>
                  </a:scheme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Отборное растительное сырьё · Традиционная технология · Ручное мастерство · Многовековое наследие</a:t>
            </a:r>
            <a:endParaRPr lang="en-US" sz="1600" b="0" i="0" u="none" strike="noStrike">
              <a:solidFill>
                <a:schemeClr val="tx1">
                  <a:alpha val="80000"/>
                </a:schemeClr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3181985"/>
            <a:ext cx="3166745" cy="24555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СОДЕРЖАНИЕ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FFFDF5">
              <a:alpha val="6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2222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85" b="1" i="0" u="none" strike="noStrike">
                <a:solidFill>
                  <a:srgbClr val="2E4638">
                    <a:alpha val="5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Мудрость китайской медицины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800" b="1" i="0" u="none" strike="noStrike">
                <a:solidFill>
                  <a:srgbClr val="2E4638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52500" y="2794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4B556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Традиционный взгляд на причины боли в суставах и костях, связь боли с меридианами, кровью и жизненной энергией.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445000" y="2032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FFFDF5">
              <a:alpha val="6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4635500" y="2222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94" b="1" i="0" u="none" strike="noStrike">
                <a:solidFill>
                  <a:srgbClr val="2E4638">
                    <a:alpha val="5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 История бренда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800" b="1" i="0" u="none" strike="noStrike">
                <a:solidFill>
                  <a:srgbClr val="2E4638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635500" y="2794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4B556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Вековая история чёрного пластыря на медовой основе: преемственность рецептуры и развитие технологии.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28000" y="2032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FFFDF5">
              <a:alpha val="6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318500" y="2222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85" b="1" i="0" u="none" strike="noStrike">
                <a:solidFill>
                  <a:srgbClr val="2E4638">
                    <a:alpha val="5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03 Преимущества продукта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800" b="1" i="0" u="none" strike="noStrike">
                <a:solidFill>
                  <a:srgbClr val="2E4638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18500" y="2794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4B556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Традиционное приготовление в сочетании с современными методами экстракции: однородная структура и длительное действие.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349500" y="4318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FFFDF5">
              <a:alpha val="6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2540000" y="4508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85" b="1" i="0" u="none" strike="noStrike">
                <a:solidFill>
                  <a:srgbClr val="2E4638">
                    <a:alpha val="5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04 Состав и компоненты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800" b="1" i="0" u="none" strike="noStrike">
                <a:solidFill>
                  <a:srgbClr val="2E4638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540000" y="5080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4B556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Отборные растительные ингредиенты и принцип взаимодополняющего сочетания компонентов традиционной рецептуры.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540500" y="4318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FFFDF5">
              <a:alpha val="6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731000" y="4508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85" b="1" i="0" u="none" strike="noStrike">
                <a:solidFill>
                  <a:srgbClr val="2E4638">
                    <a:alpha val="5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05 Инструкция по применению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800" b="1" i="0" u="none" strike="noStrike">
                <a:solidFill>
                  <a:srgbClr val="2E4638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731000" y="5080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73" b="0" i="0" u="none" strike="noStrike">
                <a:solidFill>
                  <a:srgbClr val="4B556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Области применения, порядок наклеивания, противопоказания и меры предосторожности.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ТКМ: понимание боли в костях и суставах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429000"/>
          </a:xfrm>
          <a:prstGeom prst="roundRect">
            <a:avLst>
              <a:gd name="adj" fmla="val 0"/>
            </a:avLst>
          </a:prstGeom>
          <a:solidFill>
            <a:srgbClr val="2E4638">
              <a:alpha val="6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286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36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Синдром ветра, холода и сырости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921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0" i="1" u="none" strike="noStrike">
                <a:solidFill>
                  <a:srgbClr val="2E4638">
                    <a:alpha val="80000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«Соединение ветра, холода и сырости порождает синдром би». — «Хуанди Нэйцзин»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746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41" b="0" i="0" u="none" strike="noStrike">
                <a:solidFill>
                  <a:srgbClr val="3C3C3C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Согласно традиционной китайской медицине (ТКМ), почки связаны с костями, а печень — с сухожилиями. Их ослабление и воздействие «ветра, холода и сырости» рассматриваются как факторы застоя энергии и крови, скованности, тяжести и боли в суставах.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2"/>
            </p:custDataLst>
          </p:nvPr>
        </p:nvSpPr>
        <p:spPr>
          <a:xfrm>
            <a:off x="6223000" y="2032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2E4638">
              <a:alpha val="6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2225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>
            <p:custDataLst>
              <p:tags r:id="rId6"/>
            </p:custDataLst>
          </p:nvPr>
        </p:nvSpPr>
        <p:spPr>
          <a:xfrm>
            <a:off x="6921500" y="2222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Боль из-за застоя · Избыточный синдром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7"/>
            </p:custDataLst>
          </p:nvPr>
        </p:nvSpPr>
        <p:spPr>
          <a:xfrm>
            <a:off x="6477000" y="27305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3C3C3C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 рамках ТКМ нарушение движения энергии и крови связывают с резкой, распирающей или локализованной болью. Подобные проявления нередко возникают остро.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8"/>
            </p:custDataLst>
          </p:nvPr>
        </p:nvSpPr>
        <p:spPr>
          <a:xfrm>
            <a:off x="6223000" y="38735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2E4638">
              <a:alpha val="6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77000" y="40640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2"/>
            </p:custDataLst>
          </p:nvPr>
        </p:nvSpPr>
        <p:spPr>
          <a:xfrm>
            <a:off x="6921500" y="40640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Боль из-за недостатка питания · Дефицит</a:t>
            </a:r>
            <a:endParaRPr lang="en-US" sz="1100"/>
          </a:p>
        </p:txBody>
      </p:sp>
      <p:sp>
        <p:nvSpPr>
          <p:cNvPr id="15" name="AutoShape 15"/>
          <p:cNvSpPr/>
          <p:nvPr>
            <p:custDataLst>
              <p:tags r:id="rId13"/>
            </p:custDataLst>
          </p:nvPr>
        </p:nvSpPr>
        <p:spPr>
          <a:xfrm>
            <a:off x="6477000" y="4572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3C3C3C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Согласно ТКМ, недостаток энергии, крови, инь и ян ослабляет питание тканей. Это связывают с ноющей, длительной болью, усиливающейся после нагрузки, слабостью и зябкостью.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778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— Индивидуальная оценка причин и подбор методов по принципам ТКМ —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Причины и механизмы боли: взгляд ТКМ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2E4638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22860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2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Внешние факторы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4566">
            <a:off x="952513" y="285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952500" y="2984500"/>
            <a:ext cx="2997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15" b="1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Травмы: падения, удары, растяжения и вывихи могут вызывать повреждение тканей и боль.
Внешние воздействия: ветер, холод, сырость и жар, согласно ТКМ, могут нарушать движение энергии по меридианам.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400" b="0" i="0" u="none" strike="noStrike">
                <a:solidFill>
                  <a:srgbClr val="505A55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500" b="1" i="0" u="none" strike="noStrike">
                <a:solidFill>
                  <a:srgbClr val="3C4B41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400" b="0" i="0" u="none" strike="noStrike">
                <a:solidFill>
                  <a:srgbClr val="505A55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505A55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069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2E4638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597400" y="22860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31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 Внутренние факторы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566">
            <a:off x="4597413" y="285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4597400" y="2984500"/>
            <a:ext cx="2997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15" b="1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Недостаток энергии печени и почек: в системе ТКМ это связывают с ослаблением костей и сухожилий.
Перегрузки и особенности организма: длительное сидение, неправильная осанка, возраст и профессия.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400" b="0" i="0" u="none" strike="noStrike">
                <a:solidFill>
                  <a:srgbClr val="505A55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500" b="1" i="0" u="none" strike="noStrike">
                <a:solidFill>
                  <a:srgbClr val="3C4B41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400" b="0" i="0" u="none" strike="noStrike">
                <a:solidFill>
                  <a:srgbClr val="505A55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505A55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0518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2E4638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242300" y="22860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03 Подход к поддержке организма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566">
            <a:off x="8242313" y="285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8242300" y="2984500"/>
            <a:ext cx="2997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15" b="1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Согревание и работа с меридианами: традиционно применяется для уменьшения чувства холода и мышечной скованности.
Восстановление равновесия: в ТКМ уделяют внимание печени, почкам и балансу энергии и крови.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400" b="0" i="0" u="none" strike="noStrike">
                <a:solidFill>
                  <a:srgbClr val="505A55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500" b="1" i="0" u="none" strike="noStrike">
                <a:solidFill>
                  <a:srgbClr val="3C4B41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400" b="0" i="0" u="none" strike="noStrike">
                <a:solidFill>
                  <a:srgbClr val="505A55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505A55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5778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15" b="0" i="1" u="none" strike="noStrike">
                <a:solidFill>
                  <a:srgbClr val="2E4638">
                    <a:alpha val="85098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«Когда жизненная энергия сильна, вредные факторы не проникают». — Принцип индивидуального подхода ТКМ.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 традиционном чёрном пластыре на медовой основе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4826000" cy="3556000"/>
          </a:xfrm>
          <a:prstGeom prst="roundRect">
            <a:avLst>
              <a:gd name="adj" fmla="val 0"/>
            </a:avLst>
          </a:prstGeom>
          <a:solidFill>
            <a:srgbClr val="EBE8E1">
              <a:alpha val="70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159000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/ Ценность традиционной рецептуры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857500"/>
            <a:ext cx="431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115" b="0" i="0" u="none" strike="noStrike">
                <a:solidFill>
                  <a:srgbClr val="33333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 китайской медицине говорят: «Одна мера чёрной мази ценнее двух мер золота». Традиционный пластырь объединяет основу и растительные компоненты. В рамках наружных методов ТКМ он используется для ухода за телом и облегчения дискомфорта.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96000" y="1905000"/>
            <a:ext cx="2730500" cy="1714500"/>
          </a:xfrm>
          <a:prstGeom prst="roundRect">
            <a:avLst>
              <a:gd name="adj" fmla="val 0"/>
            </a:avLst>
          </a:prstGeom>
          <a:solidFill>
            <a:srgbClr val="EBE8E1">
              <a:alpha val="70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0" y="2095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667500" y="2057400"/>
            <a:ext cx="209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Индивидуальный подход · Комплексная формула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86500" y="2603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444444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Состав сочетает несколько компонентов по традиционному принципу «главный — помощник — корректирующий — направляющий».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953500" y="1905000"/>
            <a:ext cx="2730500" cy="1714500"/>
          </a:xfrm>
          <a:prstGeom prst="roundRect">
            <a:avLst>
              <a:gd name="adj" fmla="val 0"/>
            </a:avLst>
          </a:prstGeom>
          <a:solidFill>
            <a:srgbClr val="EBE8E1">
              <a:alpha val="70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0" y="2095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9525000" y="2057400"/>
            <a:ext cx="209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Наружное применение · Контакт с кожей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9144000" y="2603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444444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Компоненты пластыря взаимодействуют с кожей при местном нанесении; приём внутрь не требуется.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096000" y="3873500"/>
            <a:ext cx="2730500" cy="1714500"/>
          </a:xfrm>
          <a:prstGeom prst="roundRect">
            <a:avLst>
              <a:gd name="adj" fmla="val 0"/>
            </a:avLst>
          </a:prstGeom>
          <a:solidFill>
            <a:srgbClr val="EBE8E1">
              <a:alpha val="70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86500" y="40640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667500" y="4025900"/>
            <a:ext cx="209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Направляющие компоненты · Локальное нанесение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86500" y="45720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444444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 традиционной рецептуре ароматные компоненты применяются для воздействия в области дискомфорта.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953500" y="3873500"/>
            <a:ext cx="2730500" cy="1714500"/>
          </a:xfrm>
          <a:prstGeom prst="roundRect">
            <a:avLst>
              <a:gd name="adj" fmla="val 0"/>
            </a:avLst>
          </a:prstGeom>
          <a:solidFill>
            <a:srgbClr val="EBE8E1">
              <a:alpha val="70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44000" y="40640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525000" y="4025900"/>
            <a:ext cx="209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Баланс энергии и крови · Комфорт движений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144000" y="45720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00" b="0" i="0" u="none" strike="noStrike">
                <a:solidFill>
                  <a:srgbClr val="444444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Согласно традиционным представлениям, состав используют при мышечном напряжении и дискомфорте, связанном с холодом и сыростью.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41" b="0" i="1" u="none" strike="noStrike">
                <a:solidFill>
                  <a:srgbClr val="2E4638">
                    <a:alpha val="7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«Принципы наружного и внутреннего лечения едины, различается лишь способ применения». — Классический принцип ТКМ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778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E4638">
                    <a:alpha val="12157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81000" y="3810000"/>
            <a:ext cx="1143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975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История бренда: развитие чёрного пластыря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5397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0" i="0" u="none" strike="noStrike">
                <a:solidFill>
                  <a:srgbClr val="2E4638">
                    <a:alpha val="7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Столетнее мастерство · Традиционная технология с мёдом · Забота о комфорте и здоровье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История развития: традиции и инновации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4268" b="4268"/>
          <a:stretch>
            <a:fillRect/>
          </a:stretch>
        </p:blipFill>
        <p:spPr>
          <a:xfrm>
            <a:off x="762000" y="1778000"/>
            <a:ext cx="2032000" cy="3302000"/>
          </a:xfrm>
          <a:prstGeom prst="roundRect">
            <a:avLst>
              <a:gd name="adj" fmla="val 6250"/>
            </a:avLst>
          </a:prstGeom>
          <a:noFill/>
          <a:ln w="254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2070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1854 год · Истоки
Семья врача Цай из юго-западной части провинции Аньхой переселилась в Наньян. Семейная рецептура объединилась с медицинскими традициями Чжан Чжунцзина.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zh-CN" altLang="en-US" sz="13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3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zh-CN" altLang="en-US" sz="13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3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300" b="0" i="0" u="none" strike="noStrike">
              <a:solidFill>
                <a:srgbClr val="3C3C3C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3429000" y="1778000"/>
            <a:ext cx="800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2537" b="12537"/>
          <a:stretch>
            <a:fillRect/>
          </a:stretch>
        </p:blipFill>
        <p:spPr>
          <a:xfrm>
            <a:off x="3619500" y="1879600"/>
            <a:ext cx="1143000" cy="1143000"/>
          </a:xfrm>
          <a:prstGeom prst="roundRect">
            <a:avLst>
              <a:gd name="adj" fmla="val 11111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4953000" y="1841500"/>
            <a:ext cx="6223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Военно-медицинская школа · Научная база
Профессор Цай окончил Четвёртый военно-медицинский университет НОАК и получил степень доктора клинической медицины. Этот опыт стал основой для изучения и обновления рецептуры.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zh-CN" alt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zh-CN" alt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3C3C3C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7"/>
            </p:custDataLst>
          </p:nvPr>
        </p:nvSpPr>
        <p:spPr>
          <a:xfrm>
            <a:off x="3429000" y="3429000"/>
            <a:ext cx="800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2518" r="12518"/>
          <a:stretch>
            <a:fillRect/>
          </a:stretch>
        </p:blipFill>
        <p:spPr>
          <a:xfrm>
            <a:off x="3619500" y="3530600"/>
            <a:ext cx="1143000" cy="1143000"/>
          </a:xfrm>
          <a:prstGeom prst="roundRect">
            <a:avLst>
              <a:gd name="adj" fmla="val 11111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>
            <p:custDataLst>
              <p:tags r:id="rId10"/>
            </p:custDataLst>
          </p:nvPr>
        </p:nvSpPr>
        <p:spPr>
          <a:xfrm>
            <a:off x="4953000" y="3492500"/>
            <a:ext cx="6223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Клинический опыт · Практические знания
В разные годы он работал клиническим специалистом в госпитале НОАК №153 и Центральной больнице Чжэнчжоу. Опыт применялся при совершенствовании семейной рецептуры.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zh-CN" alt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r>
              <a:rPr 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3C3C3C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1"/>
            </p:custDataLst>
          </p:nvPr>
        </p:nvSpPr>
        <p:spPr>
          <a:xfrm>
            <a:off x="3429000" y="5080000"/>
            <a:ext cx="800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19500" y="5181600"/>
            <a:ext cx="1143000" cy="11430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15"/>
            </p:custDataLst>
          </p:nvPr>
        </p:nvSpPr>
        <p:spPr>
          <a:xfrm>
            <a:off x="4953000" y="5143500"/>
            <a:ext cx="6223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Разработка · Традиции в новом формате
После многочисленных исследований рынка и изменений состава был разработан чёрный пластырь на медовой основе. Традиционную технологию адаптировали для удобного современного применения.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C3C3C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3C3C3C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2811145" y="183007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E4638">
                    <a:alpha val="14902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937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975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Преимущества: традиции и современные технологии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334000" y="5715000"/>
            <a:ext cx="1524000" cy="50800"/>
          </a:xfrm>
          <a:prstGeom prst="roundRect">
            <a:avLst>
              <a:gd name="adj" fmla="val 0"/>
            </a:avLst>
          </a:prstGeom>
          <a:solidFill>
            <a:srgbClr val="2E463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305" y="1555115"/>
            <a:ext cx="3166745" cy="24555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Преимущества продукта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1968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33500" y="19304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6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Натуральная основа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4130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Вместо свинцового сурика и термоклея в составе основы заявлены мёд, пчелиный воск и прополис. Разработчики делают акцент на мягком контакте с кожей.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815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1968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953000" y="19304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 Традиции и современные методы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2000" y="24130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Многолетняя технология изготовления чёрной мази сочетается с современной экстракцией растительного сырья.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010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91500" y="1968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572500" y="19304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03 Кунжутное масло из Наньяна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191500" y="24130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Отборное кунжутное масло применяется при приготовлении растительных компонентов по традиционной технологии.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275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00" y="43180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333500" y="42799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16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04 Традиционное ремесло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52500" y="4762500"/>
            <a:ext cx="4889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Техника приготовления мази семьи Чжан включает два этапа нагревания при постоянной температуре и несколько стадий обработки.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159500" y="41275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50000" y="43180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6731000" y="42799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42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05 Удобство в любое время года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350000" y="4762500"/>
            <a:ext cx="4889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4B41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По заявлению производителя, основа сохраняет мягкость зимой и летом, легко снимается и рассчитана на комфортное ношение.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Технологические особенности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968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1968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Традиционная технология семьи Чжан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587500" y="24130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41" b="0" i="0" u="none" strike="noStrike">
                <a:solidFill>
                  <a:srgbClr val="2E4638">
                    <a:alpha val="80000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Многоэтапное приготовление по передаваемой из поколения в поколение технологии создания лечебных мазей.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1968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048500" y="1968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Приготовление с «пятью ветвями»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48500" y="24130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41" b="0" i="0" u="none" strike="noStrike">
                <a:solidFill>
                  <a:srgbClr val="2E4638">
                    <a:alpha val="80000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Особый способ перемешивания помогает добиться однородной структуры, устойчивой к растрескиванию зимой и растеканию летом.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4925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683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3683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Многоступенчатая фильтрация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587500" y="41275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41" b="0" i="0" u="none" strike="noStrike">
                <a:solidFill>
                  <a:srgbClr val="2E4638">
                    <a:alpha val="80000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По заявлению производителя, последовательная фильтрация удаляет примеси и обеспечивает более однородный состав.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34925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7000" y="36830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048500" y="3683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Технология постепенного высвобождения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048500" y="41275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41" b="0" i="0" u="none" strike="noStrike">
                <a:solidFill>
                  <a:srgbClr val="2E4638">
                    <a:alpha val="80000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Специальная структура основы рассчитана на постепенное высвобождение компонентов при контакте с кожей.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207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6000" y="53975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587500" y="5397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Нанесение при постоянной температуре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587500" y="58420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41" b="0" i="0" u="none" strike="noStrike">
                <a:solidFill>
                  <a:srgbClr val="2E4638">
                    <a:alpha val="80000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Контроль температуры в процессе нанесения основы призван сохранить свойства исходных растительных компонентов.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23000" y="5207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6477000" y="53975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«Даже сложный процесс нельзя упрощать, а дорогие ингредиенты — заменять ради экономии».
— Верность традициям и качеству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2E4638">
                    <a:alpha val="70196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400" b="0" i="0" u="none" strike="noStrike">
              <a:solidFill>
                <a:srgbClr val="2E4638">
                  <a:alpha val="70196"/>
                </a:srgbClr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905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E4638">
                    <a:alpha val="14902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683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975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Состав: сочетание традиционных ингредиентов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70000" y="5207000"/>
            <a:ext cx="965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190" b="0" i="0" u="none" strike="noStrike">
                <a:solidFill>
                  <a:srgbClr val="2E4638">
                    <a:alpha val="74902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Отборное сырьё · Продуманная композиция · Принцип взаимодополнения_x000B_Мудрость растительных рецептур и многовековых традиций</a:t>
            </a:r>
            <a:br>
              <a:rPr lang="en-US" sz="1600" b="0" i="0" u="none" strike="noStrike">
                <a:solidFill>
                  <a:srgbClr val="2E4638">
                    <a:alpha val="74902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600" b="0" i="0" u="none" strike="noStrike">
                <a:solidFill>
                  <a:srgbClr val="2E4638">
                    <a:alpha val="74902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Отдельные компоненты и традиционное применение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DF5">
              <a:alpha val="7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666" r="16666"/>
          <a:stretch>
            <a:fillRect/>
          </a:stretch>
        </p:blipFill>
        <p:spPr>
          <a:xfrm>
            <a:off x="952500" y="1968500"/>
            <a:ext cx="1270000" cy="127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2286000" y="1968500"/>
            <a:ext cx="177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Могучекорень (Flemingia)
В ТКМ применяют для устранения «ветра и сырости», поддержки сухожилий и костей при дискомфорте в пояснице и коленях.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406900" y="1778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DF5">
              <a:alpha val="7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97400" y="1968500"/>
            <a:ext cx="1270000" cy="127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5930900" y="1968500"/>
            <a:ext cx="177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Хохлатка (Corydalis)
В традиционной практике используется при застое энергии и крови и различных болевых ощущениях.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051800" y="1778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DF5">
              <a:alpha val="7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12499" r="12500"/>
          <a:stretch>
            <a:fillRect/>
          </a:stretch>
        </p:blipFill>
        <p:spPr>
          <a:xfrm>
            <a:off x="8242300" y="1968500"/>
            <a:ext cx="1270000" cy="127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9575800" y="1968500"/>
            <a:ext cx="177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Psammosilene tunicoides (Цзиньтесуо)
В ТКМ традиционно применяется при травмах, отёках и ревматическом дискомфорте.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4191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DF5">
              <a:alpha val="7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l="16674" r="16674"/>
          <a:stretch>
            <a:fillRect/>
          </a:stretch>
        </p:blipFill>
        <p:spPr>
          <a:xfrm>
            <a:off x="952500" y="4381500"/>
            <a:ext cx="1270000" cy="127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2286000" y="4381500"/>
            <a:ext cx="177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Лигустикум чуаньсюн (Ligusticum chuanxiong)
В ТКМ используется для поддержки движения крови и энергии, в том числе при головном дискомфорте.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406900" y="4191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DF5">
              <a:alpha val="75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97400" y="4381500"/>
            <a:ext cx="1270000" cy="1270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5930900" y="4381500"/>
            <a:ext cx="177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Дринари́я (Drynaria)
В традиционной практике применяется для поддержки костей и сухожилий после повреждений.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051800" y="4191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178800" y="4381500"/>
            <a:ext cx="3124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39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Принцип сочетания ингредиентов
Дополнительно используются ахирантес и другие растения. В ТКМ их сочетание направлено на поддержку суставов и мышц и уменьшение дискомфорта.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032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E4638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81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975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Применение: области, способ и меры предосторожности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699000" y="5588000"/>
            <a:ext cx="2794000" cy="38100"/>
          </a:xfrm>
          <a:prstGeom prst="roundRect">
            <a:avLst>
              <a:gd name="adj" fmla="val 0"/>
            </a:avLst>
          </a:prstGeom>
          <a:solidFill>
            <a:srgbClr val="2E4638">
              <a:alpha val="60000"/>
            </a:srgbClr>
          </a:solidFill>
          <a:ln cap="flat" cmpd="sng">
            <a:solidFill>
              <a:srgbClr val="192D21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Области применения и целевая аудитория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841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Основные области применения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52500" y="2286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33333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По заявлению производителя, при боли в костях, мышцах и суставах, связанной с «ветром, холодом и сыростью»: при шейном остеохондрозе, плечелопаточном периартрите, грыже межпозвонкового диска, мышечном перенапряжении, ревматоидном артрите и других состояниях.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223000" y="1651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6413500" y="1841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Для кого предназначен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13500" y="2286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041" b="0" i="0" u="none" strike="noStrike">
                <a:solidFill>
                  <a:srgbClr val="33333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По информации производителя, предназначен для людей с повторяющимися болями и ощущением холода в суставах, дискомфортом после нагрузок, хроническими заболеваниями суставов и мягких тканей, в том числе тендовагинитом и синовитом.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649" r="5649"/>
          <a:stretch>
            <a:fillRect/>
          </a:stretch>
        </p:blipFill>
        <p:spPr>
          <a:xfrm>
            <a:off x="762000" y="3810000"/>
            <a:ext cx="2603500" cy="1651000"/>
          </a:xfrm>
          <a:prstGeom prst="roundRect">
            <a:avLst>
              <a:gd name="adj" fmla="val 6153"/>
            </a:avLst>
          </a:prstGeom>
          <a:noFill/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762000" y="5524500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Напряжение шеи
Скованность шеи и плеч, ограничение движений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05050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300" b="0" i="0" u="none" strike="noStrike">
              <a:solidFill>
                <a:srgbClr val="505050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b="52456"/>
          <a:stretch>
            <a:fillRect/>
          </a:stretch>
        </p:blipFill>
        <p:spPr>
          <a:xfrm>
            <a:off x="3492500" y="3810000"/>
            <a:ext cx="2603500" cy="1651000"/>
          </a:xfrm>
          <a:prstGeom prst="roundRect">
            <a:avLst>
              <a:gd name="adj" fmla="val 6153"/>
            </a:avLst>
          </a:prstGeom>
          <a:noFill/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3492500" y="5524500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Дискомфорт в плечевом суставе
Боль при поднятии руки, чувствительность плеча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05050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300" b="0" i="0" u="none" strike="noStrike">
              <a:solidFill>
                <a:srgbClr val="505050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b="4878"/>
          <a:stretch>
            <a:fillRect/>
          </a:stretch>
        </p:blipFill>
        <p:spPr>
          <a:xfrm>
            <a:off x="6223000" y="3810000"/>
            <a:ext cx="2603500" cy="1651000"/>
          </a:xfrm>
          <a:prstGeom prst="roundRect">
            <a:avLst>
              <a:gd name="adj" fmla="val 6153"/>
            </a:avLst>
          </a:prstGeom>
          <a:noFill/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6223000" y="5524500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Дискомфорт в пояснице
Боль в пояснице, онемение ног, усиление при сидении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05050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300" b="0" i="0" u="none" strike="noStrike">
              <a:solidFill>
                <a:srgbClr val="505050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 l="5621" r="5621"/>
          <a:stretch>
            <a:fillRect/>
          </a:stretch>
        </p:blipFill>
        <p:spPr>
          <a:xfrm>
            <a:off x="8953500" y="3810000"/>
            <a:ext cx="2603500" cy="1651000"/>
          </a:xfrm>
          <a:prstGeom prst="roundRect">
            <a:avLst>
              <a:gd name="adj" fmla="val 6153"/>
            </a:avLst>
          </a:prstGeom>
          <a:noFill/>
          <a:ln w="12700" cap="flat" cmpd="sng">
            <a:solidFill>
              <a:srgbClr val="2E4638">
                <a:alpha val="30000"/>
              </a:srgbClr>
            </a:solidFill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8953500" y="5524500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Дискомфорт в коленях
Скованность, отёчность, боль при движении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05050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300" b="0" i="0" u="none" strike="noStrike">
              <a:solidFill>
                <a:srgbClr val="505050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Способ применения и рекомендации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Порядок применения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603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5400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Подготовка кожи
Очистите место нанесения тёплой водой или спиртовой салфеткой. Кожа должна быть сухой и чистой.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3619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3810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7465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Наклеивание
Снимите защитную бумагу, ровно приложите пластырь к области дискомфорта и аккуратно прижмите края. Не допускайте складок.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4826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5016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397000" y="49530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Замена пластыря
В исходной инструкции указано: обычно 5–7 дней, в жару и влажность — 1–3 дня; при повышенной чувствительности время сокращают. Соблюдайте рекомендации на упаковке.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endParaRPr lang="en-US" sz="13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223000" y="17780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87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 Рекомендации по зонам нанесения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2413000"/>
            <a:ext cx="2540000" cy="1714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3500" y="2603500"/>
            <a:ext cx="254000" cy="254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731000" y="25781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Область шеи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13500" y="2984500"/>
            <a:ext cx="215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3C3C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Наклеивать на кожу в зоне болезненности шеи и плеч, избегая повреждённых участков.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890000" y="2413000"/>
            <a:ext cx="2540000" cy="1714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80500" y="2603500"/>
            <a:ext cx="254000" cy="254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398000" y="25781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Область плеча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080500" y="2984500"/>
            <a:ext cx="215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62" b="0" i="0" u="none" strike="noStrike">
                <a:solidFill>
                  <a:srgbClr val="3C3C3C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Наклеивать в зоне дискомфорта плечевого сустава.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223000" y="4254500"/>
            <a:ext cx="2540000" cy="1714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4445000"/>
            <a:ext cx="254000" cy="2540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6731000" y="44196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39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Поясница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13500" y="4826000"/>
            <a:ext cx="215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00" b="0" i="0" u="none" strike="noStrike">
                <a:solidFill>
                  <a:srgbClr val="3C3C3C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Наклеивать на область поясницы или крестца, где ощущается мышечный дискомфорт.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890000" y="4254500"/>
            <a:ext cx="2540000" cy="1714500"/>
          </a:xfrm>
          <a:prstGeom prst="roundRect">
            <a:avLst>
              <a:gd name="adj" fmla="val 0"/>
            </a:avLst>
          </a:prstGeom>
          <a:solidFill>
            <a:srgbClr val="2E4638">
              <a:alpha val="5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80500" y="4445000"/>
            <a:ext cx="254000" cy="2540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9398000" y="44196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Область колена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9080500" y="4826000"/>
            <a:ext cx="215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019" b="0" i="0" u="none" strike="noStrike">
                <a:solidFill>
                  <a:srgbClr val="3C3C3C"/>
                </a:solidFill>
                <a:latin typeface="Arial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Наклеивать на кожу вокруг коленного сустава в зоне дискомфорта.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Значение различных реакций после применения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8796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Тепло · Открытие меридианов_x000B_По версии ТКМ, нормальный признак усиления движения энергии и крови, поддержки кровообращения и обмена веществ.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8194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2921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 Жжение · Накопление холода_x000B_Согласно исходному описанию, сильное ощущение жара означает выведение внутреннего холода и сырости.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8608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52500" y="39624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03 Зуд · Воздействие ветра_x000B_Исходный материал трактует зуд как выведение «ветра» через поры кожи и считает его нормальной реакцией.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9022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52500" y="50038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04 Выделение влаги · Избыток сырости_x000B_В исходном материале говорится, что пластырь помогает выводить избыточную «сырость» через кожу.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17780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13500" y="18796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05 Онемение · Застой в меридианах_x000B_В исходном описании это связывается с длительным нарушением движения энергии и крови и ослаблением давления на нервы.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23000" y="28194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13500" y="2921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06 Ломота и распирание · Накопление молочной кислоты_x000B_Исходный материал связывает ощущения с усталостью мышц и задержкой молочной кислоты.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38608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413500" y="39624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07 Усиление боли · «Реакция выведения болезни»_x000B_В исходном материале это описано как необходимый этап устранения глубокого застоя при продолжении применения.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23000" y="4902200"/>
            <a:ext cx="5207000" cy="9144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413500" y="50038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08 Нет ощущений · Глубокое проникновение_x000B_Согласно исходному материалу, отсутствие ощущений не означает отсутствие действия; реакция зависит от особенностей организма.</a:t>
            </a:r>
            <a:br>
              <a:rPr lang="en-US" sz="1600" b="0" i="0" u="none" strike="noStrike">
                <a:solidFill>
                  <a:srgbClr val="1F2329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</a:br>
            <a:r>
              <a:rPr lang="en-US" sz="1300" b="0" i="0" u="none" strike="noStrike">
                <a:solidFill>
                  <a:srgbClr val="2E4638">
                    <a:alpha val="80000"/>
                  </a:srgbClr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8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Меры предосторожности и противопоказания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36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01 Меры предосторожности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667000"/>
            <a:ext cx="4699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15" b="0" i="0" u="none" strike="noStrike">
                <a:solidFill>
                  <a:srgbClr val="33333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• Не применять в первые 24 часа после растяжений и ушибов (рекомендуется холодный компресс).
• Не наносить на открытые раны и повреждённую кожу.
• Не применять при остром воспалении сустава и скоплении жидкости.
• Воздержаться от применения во время приступа подагры.
• При тяжёлых болезнях печени и почек — только по согласованию с врачом.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23000" y="1778000"/>
            <a:ext cx="5207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6477000" y="2032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36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02 Противопоказания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77000" y="2667000"/>
            <a:ext cx="4699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15" b="0" i="0" u="none" strike="noStrike">
                <a:solidFill>
                  <a:srgbClr val="333333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1. Аллергия на компоненты, повреждения кожи и кожные заболевания в месте нанесения.
2. Беременность, грудное вскармливание, несовершеннолетний возраст.
3. Тяжёлые заболевания печени, почек или крови.
4. Выраженный острый отёк и скопление жидкости в суставе.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500" b="0" i="0" u="none" strike="noStrike">
              <a:solidFill>
                <a:srgbClr val="333333"/>
              </a:solidFill>
              <a:latin typeface="Noto Serif SC" panose="02020200000000000000" charset="-122"/>
              <a:ea typeface="Noto Serif SC" panose="02020200000000000000" charset="-122"/>
              <a:cs typeface="Noto Serif SC" panose="02020200000000000000" charset="-122"/>
              <a:sym typeface="Noto Serif SC" panose="0202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5207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2E4638">
              <a:alpha val="8000"/>
            </a:srgbClr>
          </a:solidFill>
          <a:ln w="12700" cap="flat" cmpd="sng">
            <a:solidFill>
              <a:srgbClr val="2E4638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55626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460500" y="5359400"/>
            <a:ext cx="965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190" b="1" i="0" u="none" strike="noStrike">
                <a:solidFill>
                  <a:srgbClr val="2E4638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Важно: при чувствительной коже сократите время контакта (в исходной инструкции — 4–6 часов). При покраснении, зуде или раздражении сразу снимите пластырь и промойте кожу; при необходимости обратитесь к врачу.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/>
            </a:r>
            <a:r>
              <a:rPr lang="en-US" sz="1500" b="0" i="0" u="none" strike="noStrike">
                <a:solidFill>
                  <a:srgbClr val="333333"/>
                </a:solidFill>
                <a:latin typeface="Noto Serif SC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/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540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975" b="1" i="0" u="none" strike="noStrike">
                <a:solidFill>
                  <a:srgbClr val="FFFFFF"/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Благодарим за внимание!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207000" y="3873500"/>
            <a:ext cx="1778000" cy="25400"/>
          </a:xfrm>
          <a:prstGeom prst="roundRect">
            <a:avLst>
              <a:gd name="adj" fmla="val 0"/>
            </a:avLst>
          </a:prstGeom>
          <a:solidFill>
            <a:srgbClr val="C0955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4318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636" b="0" i="0" u="none" strike="noStrike">
                <a:solidFill>
                  <a:srgbClr val="FFFFFF">
                    <a:alpha val="90196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BAIZETANG · Традиции · Забота о здоровье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461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90" b="0" i="0" u="none" strike="noStrike" spc="400">
                <a:solidFill>
                  <a:srgbClr val="C09553">
                    <a:alpha val="85098"/>
                  </a:srgbClr>
                </a:solidFill>
                <a:latin typeface="Arial" panose="02020200000000000000" charset="-122"/>
                <a:ea typeface="Noto Serif SC" panose="02020200000000000000" charset="-122"/>
                <a:cs typeface="Noto Serif SC" panose="02020200000000000000" charset="-122"/>
                <a:sym typeface="Noto Serif SC" panose="02020200000000000000" charset="-122"/>
              </a:rPr>
              <a:t>Сохраняем мастерство · Ценим силу растений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2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3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4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5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6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7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8.xml><?xml version="1.0" encoding="utf-8"?>
<p:tagLst xmlns:p="http://schemas.openxmlformats.org/presentationml/2006/main">
  <p:tag name="KSO_WM_DIAGRAM_VIRTUALLY_FRAME" val="{&quot;height&quot;:270,&quot;left&quot;:490,&quot;top&quot;:160,&quot;width&quot;:410}"/>
</p:tagLst>
</file>

<file path=ppt/tags/tag9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0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1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2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3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4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5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6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ags/tag17.xml><?xml version="1.0" encoding="utf-8"?>
<p:tagLst xmlns:p="http://schemas.openxmlformats.org/presentationml/2006/main">
  <p:tag name="KSO_WM_DIAGRAM_VIRTUALLY_FRAME" val="{&quot;height&quot;:375,&quot;left&quot;:270,&quot;top&quot;:140,&quot;width&quot;:63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3943</Words>
  <Application>WPS 演示</Application>
  <PresentationFormat/>
  <Paragraphs>288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Arial</vt:lpstr>
      <vt:lpstr>Noto Serif SC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祖彦涛</cp:lastModifiedBy>
  <cp:revision>2</cp:revision>
  <dcterms:created xsi:type="dcterms:W3CDTF">2026-08-28T07:17:00Z</dcterms:created>
  <dcterms:modified xsi:type="dcterms:W3CDTF">2026-09-03T06:11:54Z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{"Label":"1","ContentProducer":"001191110102MACQD9K64010000","ProduceID":"7678974587170393026","ReservedCode1":"","ContentPropagator":"","PropagateID":"","ReservedCode2":""}</vt:lpwstr>
  </property>
  <property fmtid="{D5CDD505-2E9C-101B-9397-08002B2CF9AE}" pid="3" name="KSOProductBuildVer">
    <vt:lpwstr>2052-12.1.0.21541</vt:lpwstr>
  </property>
  <property fmtid="{D5CDD505-2E9C-101B-9397-08002B2CF9AE}" pid="4" name="ICV">
    <vt:lpwstr>049175A51DF04D249D557DF7CF20D4BC_13</vt:lpwstr>
  </property>
</Properties>
</file>